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1" r:id="rId5"/>
    <p:sldId id="260" r:id="rId6"/>
    <p:sldId id="264" r:id="rId7"/>
    <p:sldId id="265" r:id="rId8"/>
    <p:sldId id="266" r:id="rId9"/>
    <p:sldId id="263" r:id="rId10"/>
    <p:sldId id="262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E8B34-21F5-490F-A2B7-81D995EFC731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0DE88-CE15-4333-83C3-5FF63DB0AA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57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0DE88-CE15-4333-83C3-5FF63DB0AA6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0519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E8CE74-EDA8-8273-8964-4768273E19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5199B06-845E-56FC-8CD6-100168736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458F74-16AA-BEA4-E547-275260CCC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6F0F-CC8F-41C6-BF26-E9183221B97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53DE9E-C0DE-1C02-7AF1-E1D8E66F1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4F953B-6EFE-9B68-A284-1A8F45F11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2DF83-1796-4377-A41A-DAD81C016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6627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9CC459-E636-7647-780C-9383E0B4E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9776DD1-7A8C-6F64-2358-03007C7B0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DC9940-FB98-66B0-E4D7-44D6989CF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6F0F-CC8F-41C6-BF26-E9183221B97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FC6F61-358C-12B5-2BA1-4E216F7C2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68A380-34C5-D720-94A7-DA4DBA0F2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2DF83-1796-4377-A41A-DAD81C016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745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AB5BCE-0FB1-EAD8-8527-2E5B1E70B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622649-AF67-5E0A-5166-D4123E6F0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7A72E0-8700-AD3A-F491-06037FB53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6F0F-CC8F-41C6-BF26-E9183221B97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6967EA-D460-7C01-E396-328A7E23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D07528-E4B1-1DC7-F68D-475FD50A1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2DF83-1796-4377-A41A-DAD81C016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279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EEE7D8-DAA4-E66C-B882-629C15882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D0DE71-2FC4-A50D-E67F-1051511D2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C65CE1-6CB8-5F2D-840B-DB73710D8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D767A26-ED2A-8DBE-1F6B-C7A7C111F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6F0F-CC8F-41C6-BF26-E9183221B97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9E13FEB-1526-0911-F4F1-F3679CBAC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60C227C-C970-1737-95C8-3B61FC7C8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2DF83-1796-4377-A41A-DAD81C016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66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16EE8E-0B22-3AE1-78CB-A823AC5A2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CB56834-06CC-3C27-ABA5-0A17D06A2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F54EAFD-EEA3-2474-C992-284075935C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C17CBFF-6681-C125-7AB1-4CE0A68A9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D60ACB9-6D60-11A1-FE62-BFCEEABF53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15B61D7-CF01-5565-A127-D52D41542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6F0F-CC8F-41C6-BF26-E9183221B97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8902BB1-6352-DE7A-0624-06088BA5B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A17E80F-5792-8494-F92F-9F0B4F477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2DF83-1796-4377-A41A-DAD81C016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31E7E9-05D4-2EAE-700A-5AA5581C2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C8D74C-4D39-39A9-95C9-FD1DFC44B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6F0F-CC8F-41C6-BF26-E9183221B97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E28C0E5-E411-9B49-6EB1-742BDC82E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15263B3-7B3B-C96C-C4F4-C4C4C05D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2DF83-1796-4377-A41A-DAD81C016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3991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65E7723-FE81-37E8-45B7-FCD80EFA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6F0F-CC8F-41C6-BF26-E9183221B97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27A15E4-B013-2DF3-FFC7-04A8DB880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2AD6A9C-F4D0-E510-1B8F-E40D0AABB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2DF83-1796-4377-A41A-DAD81C016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14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472D97-5537-F230-932F-C0468FF37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D9BAC8-4A5E-9CA9-86E7-E5958FADC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5680D1E-1B1E-A377-EE8D-7BD2E5FAC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0BB01C-9E6A-11A4-6301-650429178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6F0F-CC8F-41C6-BF26-E9183221B97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EA4B539-F4FE-7C6A-615E-760F97DD1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A10B31A-E5FB-F306-A250-07A1E03B1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2DF83-1796-4377-A41A-DAD81C016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8146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C0FFF7-575B-80A0-8F2D-7CB4FC4EC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E5EC267-3003-3EFD-8BDC-70B63C2575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6A3C79-178F-2B04-DD6C-8A0603D98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F2F7900-64A5-D701-9C77-7207CF14B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6F0F-CC8F-41C6-BF26-E9183221B97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5EAC6D7-7652-068D-F46F-FF3AFE85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D6C6BF-2217-06A6-254C-85B47B9E2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2DF83-1796-4377-A41A-DAD81C016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580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6BB971-990F-6ED9-3BC2-47B336114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172505-8F6D-D528-C209-CDF25569D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5EDBD0-4FD9-EE7B-0379-507C2BE3F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6F0F-CC8F-41C6-BF26-E9183221B97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CB0AC5F-C552-0E23-525C-6403D6949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D79CF3-849B-F90D-FE48-B8F4DFB9B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2DF83-1796-4377-A41A-DAD81C016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945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3042FD7-C2F7-1871-A07E-F9594A76E3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7B400EC-4584-C617-69D3-C78FEB191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477B5A-DE88-39CA-13C9-316159F1C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F6F0F-CC8F-41C6-BF26-E9183221B97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BF1E7D-3BEB-FA23-10F7-AC8F82EF5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8CB25B-A746-26E2-EA3D-F3412928E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2DF83-1796-4377-A41A-DAD81C016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358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2455CE3-C5B5-FE9C-28EB-AE64EE26F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9253F32-DA46-C6F6-44F4-DD622B4CF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8041EF-E1EA-0141-3EAC-ED164CB148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AF6F0F-CC8F-41C6-BF26-E9183221B976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86299C-4F8B-3804-1F94-A8F91FD05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635FF6-929E-AEC9-8F72-4950AE858B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12DF83-1796-4377-A41A-DAD81C0165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76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anual.aiship.jp/%e5%8f%97%e6%b3%a8%e7%ae%a1%e7%90%86_%e3%82%af%e3%83%ac%e3%82%b8%e3%83%83%e3%83%88%e3%82%ab%e3%83%bc%e3%83%89%e4%b8%80%e6%8b%ac%e5%87%a6%e7%90%86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523FE4-DD2C-E7A2-4EB5-30744F3C5C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はせがわ　サイト説明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6694C8B-1DB8-09AB-3235-0EE2DD6832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受注処理</a:t>
            </a:r>
          </a:p>
        </p:txBody>
      </p:sp>
    </p:spTree>
    <p:extLst>
      <p:ext uri="{BB962C8B-B14F-4D97-AF65-F5344CB8AC3E}">
        <p14:creationId xmlns:p14="http://schemas.microsoft.com/office/powerpoint/2010/main" val="914818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DF3D072-440C-62A6-1483-0D7803DDB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060" y="183702"/>
            <a:ext cx="5158740" cy="2406979"/>
          </a:xfrm>
          <a:prstGeom prst="rect">
            <a:avLst/>
          </a:prstGeom>
        </p:spPr>
      </p:pic>
      <p:pic>
        <p:nvPicPr>
          <p:cNvPr id="5" name="図 4" descr="グラフィカル ユーザー インターフェイス, アプリケーション, メ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D425415E-C890-4C62-CDA4-8FF91995A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455" y="903006"/>
            <a:ext cx="4071933" cy="1356099"/>
          </a:xfrm>
          <a:prstGeom prst="rect">
            <a:avLst/>
          </a:prstGeom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0DBBBE04-1F3B-715D-52AC-544C5D7BA842}"/>
              </a:ext>
            </a:extLst>
          </p:cNvPr>
          <p:cNvSpPr/>
          <p:nvPr/>
        </p:nvSpPr>
        <p:spPr>
          <a:xfrm>
            <a:off x="10092343" y="183702"/>
            <a:ext cx="807720" cy="2667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0B9053A5-F5C1-B279-5F71-718D4843897D}"/>
              </a:ext>
            </a:extLst>
          </p:cNvPr>
          <p:cNvSpPr/>
          <p:nvPr/>
        </p:nvSpPr>
        <p:spPr>
          <a:xfrm>
            <a:off x="5814060" y="2323981"/>
            <a:ext cx="807720" cy="2667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8D3A03E-9619-DCE7-88AD-1A05027418B1}"/>
              </a:ext>
            </a:extLst>
          </p:cNvPr>
          <p:cNvSpPr txBox="1"/>
          <p:nvPr/>
        </p:nvSpPr>
        <p:spPr>
          <a:xfrm>
            <a:off x="411555" y="2323981"/>
            <a:ext cx="41168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発行済の</a:t>
            </a:r>
            <a:r>
              <a:rPr kumimoji="1" lang="en-US" altLang="ja-JP" dirty="0"/>
              <a:t>ID,PS</a:t>
            </a:r>
            <a:r>
              <a:rPr kumimoji="1" lang="ja-JP" altLang="en-US" dirty="0"/>
              <a:t>　でログイン</a:t>
            </a:r>
            <a:endParaRPr kumimoji="1" lang="en-US" altLang="ja-JP" dirty="0"/>
          </a:p>
          <a:p>
            <a:r>
              <a:rPr lang="ja-JP" altLang="en-US" b="1" dirty="0"/>
              <a:t>アカウント</a:t>
            </a:r>
            <a:r>
              <a:rPr lang="en-US" altLang="ja-JP" b="1" dirty="0"/>
              <a:t>ID</a:t>
            </a:r>
            <a:r>
              <a:rPr lang="ja-JP" altLang="en-US" b="1" dirty="0"/>
              <a:t>は　</a:t>
            </a:r>
            <a:r>
              <a:rPr lang="en-US" altLang="ja-JP" b="1" dirty="0" err="1"/>
              <a:t>hasegawa</a:t>
            </a:r>
            <a:endParaRPr lang="en-US" altLang="ja-JP" b="1" dirty="0"/>
          </a:p>
          <a:p>
            <a:r>
              <a:rPr kumimoji="1" lang="ja-JP" altLang="en-US" dirty="0"/>
              <a:t>ログイン</a:t>
            </a:r>
            <a:r>
              <a:rPr kumimoji="1" lang="en-US" altLang="ja-JP" dirty="0"/>
              <a:t>ID</a:t>
            </a:r>
            <a:r>
              <a:rPr kumimoji="1" lang="ja-JP" altLang="en-US" dirty="0"/>
              <a:t>、パスワードは個々に発行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F4625CC-9EE4-E619-83BC-8248A9514E06}"/>
              </a:ext>
            </a:extLst>
          </p:cNvPr>
          <p:cNvSpPr txBox="1"/>
          <p:nvPr/>
        </p:nvSpPr>
        <p:spPr>
          <a:xfrm>
            <a:off x="5313194" y="2743098"/>
            <a:ext cx="6878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上部　</a:t>
            </a:r>
            <a:r>
              <a:rPr kumimoji="1" lang="ja-JP" altLang="en-US" b="1" dirty="0"/>
              <a:t>受注管理　</a:t>
            </a:r>
            <a:r>
              <a:rPr kumimoji="1" lang="ja-JP" altLang="en-US" dirty="0"/>
              <a:t>をクリック→レフトの　</a:t>
            </a:r>
            <a:r>
              <a:rPr kumimoji="1" lang="ja-JP" altLang="en-US" b="1" dirty="0"/>
              <a:t>受注一覧　</a:t>
            </a:r>
            <a:r>
              <a:rPr kumimoji="1" lang="ja-JP" altLang="en-US" dirty="0"/>
              <a:t>をクリック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80EECE0-D695-B6FB-75C6-2E9166FDAB74}"/>
              </a:ext>
            </a:extLst>
          </p:cNvPr>
          <p:cNvSpPr txBox="1"/>
          <p:nvPr/>
        </p:nvSpPr>
        <p:spPr>
          <a:xfrm>
            <a:off x="404477" y="4967104"/>
            <a:ext cx="8032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各管理ステータス　を確認　★印が出ているステースが　特に注意してみる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EFBBF7A-B122-8E9B-FE82-172E6F636EC1}"/>
              </a:ext>
            </a:extLst>
          </p:cNvPr>
          <p:cNvSpPr txBox="1"/>
          <p:nvPr/>
        </p:nvSpPr>
        <p:spPr>
          <a:xfrm>
            <a:off x="4662712" y="5515341"/>
            <a:ext cx="69734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（）の数字がそのステータスにいる注文数を表す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ステータスをクリックするとそのステータスにいる注文一覧が</a:t>
            </a:r>
            <a:endParaRPr kumimoji="1" lang="en-US" altLang="ja-JP" dirty="0"/>
          </a:p>
          <a:p>
            <a:r>
              <a:rPr lang="ja-JP" altLang="en-US" dirty="0"/>
              <a:t>下部に表示される</a:t>
            </a:r>
            <a:endParaRPr kumimoji="1" lang="ja-JP" altLang="en-US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D4FF683-405A-86C8-4F6F-BAB78DDF74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19565"/>
            <a:ext cx="12192000" cy="104040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8FE117B-6853-A28B-8D5B-067AF18CCF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455" y="5619765"/>
            <a:ext cx="3575774" cy="67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53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7B3BB0FC-FB94-E051-EA42-E5EC8DB8E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193" y="1016977"/>
            <a:ext cx="3881812" cy="3356395"/>
          </a:xfrm>
          <a:prstGeom prst="rect">
            <a:avLst/>
          </a:prstGeom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BBB15BDB-1B0A-B94F-18BD-CAC09C626FE1}"/>
              </a:ext>
            </a:extLst>
          </p:cNvPr>
          <p:cNvSpPr/>
          <p:nvPr/>
        </p:nvSpPr>
        <p:spPr>
          <a:xfrm>
            <a:off x="8234193" y="2165830"/>
            <a:ext cx="1374264" cy="308429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64517949-1765-9A43-459D-BB8F6957C098}"/>
              </a:ext>
            </a:extLst>
          </p:cNvPr>
          <p:cNvSpPr/>
          <p:nvPr/>
        </p:nvSpPr>
        <p:spPr>
          <a:xfrm>
            <a:off x="10958713" y="1203374"/>
            <a:ext cx="812799" cy="27577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F2BD6F-5FC5-FC87-C567-2B9A01900C20}"/>
              </a:ext>
            </a:extLst>
          </p:cNvPr>
          <p:cNvSpPr txBox="1"/>
          <p:nvPr/>
        </p:nvSpPr>
        <p:spPr>
          <a:xfrm>
            <a:off x="344073" y="418991"/>
            <a:ext cx="6576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注文ステータス一括移動方法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2BBDB76-1536-F9F4-73DF-BA6E48D4B11E}"/>
              </a:ext>
            </a:extLst>
          </p:cNvPr>
          <p:cNvSpPr txBox="1"/>
          <p:nvPr/>
        </p:nvSpPr>
        <p:spPr>
          <a:xfrm>
            <a:off x="344072" y="4532759"/>
            <a:ext cx="78901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表示されている注文の選択の☐（チェックボックス）にチェックをし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　　　　　をクリック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で移動したいステータスを選び一括変更をクリック　することで変更可能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950071C0-242A-75F3-E72D-CCD19CC32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86" y="4966230"/>
            <a:ext cx="1305107" cy="466790"/>
          </a:xfrm>
          <a:prstGeom prst="rect">
            <a:avLst/>
          </a:prstGeom>
        </p:spPr>
      </p:pic>
      <p:pic>
        <p:nvPicPr>
          <p:cNvPr id="13" name="図 12" descr="アプリケーショ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C4152778-3B61-0801-B2F0-737E1D529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0781" y="4966230"/>
            <a:ext cx="4658375" cy="590632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EE170887-84A8-6EE9-021E-A2958E46BC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379" y="1203374"/>
            <a:ext cx="6732067" cy="2523679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15C1BBFF-0EE0-55A3-6A26-B71A7ECFADD4}"/>
              </a:ext>
            </a:extLst>
          </p:cNvPr>
          <p:cNvSpPr/>
          <p:nvPr/>
        </p:nvSpPr>
        <p:spPr>
          <a:xfrm>
            <a:off x="188686" y="2165830"/>
            <a:ext cx="812799" cy="27577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914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&#10;&#10;AI 生成コンテンツは誤りを含む可能性があります。">
            <a:extLst>
              <a:ext uri="{FF2B5EF4-FFF2-40B4-BE49-F238E27FC236}">
                <a16:creationId xmlns:a16="http://schemas.microsoft.com/office/drawing/2014/main" id="{B4E2A7D2-B697-CFDA-CB12-8BCA6FB26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26" y="798864"/>
            <a:ext cx="3867690" cy="163852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B93D3B9-5E51-1505-6246-8FB0BC95C3BD}"/>
              </a:ext>
            </a:extLst>
          </p:cNvPr>
          <p:cNvSpPr txBox="1"/>
          <p:nvPr/>
        </p:nvSpPr>
        <p:spPr>
          <a:xfrm>
            <a:off x="181826" y="2437393"/>
            <a:ext cx="5493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注文番号をクリックする事で注文内容の確認をする</a:t>
            </a:r>
          </a:p>
        </p:txBody>
      </p:sp>
      <p:pic>
        <p:nvPicPr>
          <p:cNvPr id="6" name="図 5" descr="文字と画像のスクリーンショット&#10;&#10;AI 生成コンテンツは誤りを含む可能性があります。">
            <a:extLst>
              <a:ext uri="{FF2B5EF4-FFF2-40B4-BE49-F238E27FC236}">
                <a16:creationId xmlns:a16="http://schemas.microsoft.com/office/drawing/2014/main" id="{028068B9-B132-4246-8248-02849DE75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003" y="587090"/>
            <a:ext cx="2133898" cy="58110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F08A6DC-1C2D-A3CB-5033-352B0BF13FB8}"/>
              </a:ext>
            </a:extLst>
          </p:cNvPr>
          <p:cNvSpPr txBox="1"/>
          <p:nvPr/>
        </p:nvSpPr>
        <p:spPr>
          <a:xfrm>
            <a:off x="6096000" y="1172677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デフォルトは　明細情報　となる</a:t>
            </a:r>
            <a:endParaRPr kumimoji="1" lang="en-US" altLang="ja-JP" dirty="0"/>
          </a:p>
          <a:p>
            <a:r>
              <a:rPr lang="ja-JP" altLang="en-US" dirty="0"/>
              <a:t>下部にメモ欄があるので注文内容のやり取りは</a:t>
            </a:r>
            <a:endParaRPr lang="en-US" altLang="ja-JP" dirty="0"/>
          </a:p>
          <a:p>
            <a:r>
              <a:rPr kumimoji="1" lang="ja-JP" altLang="en-US" dirty="0"/>
              <a:t>メモ欄を確認</a:t>
            </a:r>
          </a:p>
        </p:txBody>
      </p:sp>
      <p:pic>
        <p:nvPicPr>
          <p:cNvPr id="9" name="図 8" descr="テーブル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A123FDE6-E740-28C3-01F8-45803B52A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059" y="2096007"/>
            <a:ext cx="6105115" cy="86985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401DC4D-D45D-582C-0C15-7E6BD3112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419240"/>
            <a:ext cx="12192000" cy="1026014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05625CA-3C21-AFC9-0E4B-C321E516DCD2}"/>
              </a:ext>
            </a:extLst>
          </p:cNvPr>
          <p:cNvSpPr txBox="1"/>
          <p:nvPr/>
        </p:nvSpPr>
        <p:spPr>
          <a:xfrm>
            <a:off x="411247" y="4319105"/>
            <a:ext cx="826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メモ欄の更新、注文内容の修正等を行ったら必ず上部の保存ボタンをクリック</a:t>
            </a:r>
            <a:endParaRPr kumimoji="1" lang="en-US" altLang="ja-JP" dirty="0"/>
          </a:p>
          <a:p>
            <a:r>
              <a:rPr lang="en-US" altLang="ja-JP" dirty="0"/>
              <a:t>※</a:t>
            </a:r>
            <a:r>
              <a:rPr lang="ja-JP" altLang="en-US" dirty="0"/>
              <a:t>保存をしないと更新されません。</a:t>
            </a:r>
            <a:endParaRPr kumimoji="1" lang="ja-JP" altLang="en-US" dirty="0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39F932A9-D5C7-BE73-AF98-5EB02BA384D6}"/>
              </a:ext>
            </a:extLst>
          </p:cNvPr>
          <p:cNvSpPr/>
          <p:nvPr/>
        </p:nvSpPr>
        <p:spPr>
          <a:xfrm>
            <a:off x="10817736" y="3639283"/>
            <a:ext cx="1374264" cy="308429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152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3836A7A-331F-12CB-FFA0-57C5E6CFE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22" y="247650"/>
            <a:ext cx="9037303" cy="649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52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1F7B79D-FE22-895C-22E0-1E4F156EEB95}"/>
              </a:ext>
            </a:extLst>
          </p:cNvPr>
          <p:cNvSpPr txBox="1"/>
          <p:nvPr/>
        </p:nvSpPr>
        <p:spPr>
          <a:xfrm>
            <a:off x="344073" y="418991"/>
            <a:ext cx="313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クレジットカード請求方法</a:t>
            </a:r>
            <a:endParaRPr kumimoji="1" lang="ja-JP" altLang="en-US" dirty="0"/>
          </a:p>
        </p:txBody>
      </p:sp>
      <p:pic>
        <p:nvPicPr>
          <p:cNvPr id="6" name="図 5" descr="グラフィカル ユーザー インターフェイス&#10;&#10;AI 生成コンテンツは誤りを含む可能性があります。">
            <a:extLst>
              <a:ext uri="{FF2B5EF4-FFF2-40B4-BE49-F238E27FC236}">
                <a16:creationId xmlns:a16="http://schemas.microsoft.com/office/drawing/2014/main" id="{90F605A7-5E9E-363A-4093-52DA62A31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74" y="1066273"/>
            <a:ext cx="2542562" cy="96286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92BCF59-5A10-5824-A4FB-693858C97632}"/>
              </a:ext>
            </a:extLst>
          </p:cNvPr>
          <p:cNvSpPr txBox="1"/>
          <p:nvPr/>
        </p:nvSpPr>
        <p:spPr>
          <a:xfrm>
            <a:off x="3316941" y="1290918"/>
            <a:ext cx="618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受注管理　から　クレジットカード一括処理　をクリック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E086483-8718-C95D-7882-676A0B712580}"/>
              </a:ext>
            </a:extLst>
          </p:cNvPr>
          <p:cNvSpPr txBox="1"/>
          <p:nvPr/>
        </p:nvSpPr>
        <p:spPr>
          <a:xfrm>
            <a:off x="344073" y="4209163"/>
            <a:ext cx="5493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日付を　発送日　に変更し検索期間を設定する</a:t>
            </a:r>
            <a:endParaRPr kumimoji="1" lang="en-US" altLang="ja-JP" dirty="0"/>
          </a:p>
          <a:p>
            <a:r>
              <a:rPr lang="ja-JP" altLang="en-US" dirty="0"/>
              <a:t>クレジットカード状態を　オーソリ済　にチェック</a:t>
            </a:r>
            <a:endParaRPr lang="en-US" altLang="ja-JP" dirty="0"/>
          </a:p>
          <a:p>
            <a:r>
              <a:rPr kumimoji="1" lang="ja-JP" altLang="en-US" dirty="0"/>
              <a:t>管理ステータスを　出荷完了　のみにチェック　</a:t>
            </a:r>
            <a:endParaRPr kumimoji="1" lang="en-US" altLang="ja-JP" dirty="0"/>
          </a:p>
          <a:p>
            <a:r>
              <a:rPr kumimoji="1" lang="ja-JP" altLang="en-US" dirty="0"/>
              <a:t>し　検索ボタンをクリック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6603AE6-3CFA-EBE7-D883-D52A719959E3}"/>
              </a:ext>
            </a:extLst>
          </p:cNvPr>
          <p:cNvSpPr txBox="1"/>
          <p:nvPr/>
        </p:nvSpPr>
        <p:spPr>
          <a:xfrm>
            <a:off x="5837885" y="4209163"/>
            <a:ext cx="39265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54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5" name="テキスト ボックス 14">
            <a:hlinkClick r:id="rId3"/>
            <a:extLst>
              <a:ext uri="{FF2B5EF4-FFF2-40B4-BE49-F238E27FC236}">
                <a16:creationId xmlns:a16="http://schemas.microsoft.com/office/drawing/2014/main" id="{45F8763A-6B3E-8D0B-E050-932CFE3ACF74}"/>
              </a:ext>
            </a:extLst>
          </p:cNvPr>
          <p:cNvSpPr txBox="1"/>
          <p:nvPr/>
        </p:nvSpPr>
        <p:spPr>
          <a:xfrm>
            <a:off x="4376638" y="2554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 err="1"/>
              <a:t>Aisipp</a:t>
            </a:r>
            <a:r>
              <a:rPr lang="ja-JP" altLang="en-US" dirty="0"/>
              <a:t>上のマニュアルは</a:t>
            </a:r>
            <a:r>
              <a:rPr lang="ja-JP" altLang="en-US" dirty="0">
                <a:hlinkClick r:id="rId3"/>
              </a:rPr>
              <a:t>こちら</a:t>
            </a:r>
            <a:endParaRPr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C094A06-AA50-E216-87E3-BA9F86244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63" y="2101830"/>
            <a:ext cx="9956800" cy="194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40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77FB55BB-2B19-23A4-E396-9FD3DB565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23" y="676459"/>
            <a:ext cx="3962953" cy="138131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28FC12A-05AA-8977-9F0F-E6D544DF06A8}"/>
              </a:ext>
            </a:extLst>
          </p:cNvPr>
          <p:cNvSpPr txBox="1"/>
          <p:nvPr/>
        </p:nvSpPr>
        <p:spPr>
          <a:xfrm>
            <a:off x="4572000" y="932329"/>
            <a:ext cx="73404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注文一覧が出てきたら　各注文を選択　又は　全選択をクリックする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一括処理をクリック</a:t>
            </a:r>
            <a:endParaRPr kumimoji="1" lang="ja-JP" altLang="en-US" dirty="0"/>
          </a:p>
        </p:txBody>
      </p:sp>
      <p:pic>
        <p:nvPicPr>
          <p:cNvPr id="8" name="図 7" descr="背景パターン が含まれている画像">
            <a:extLst>
              <a:ext uri="{FF2B5EF4-FFF2-40B4-BE49-F238E27FC236}">
                <a16:creationId xmlns:a16="http://schemas.microsoft.com/office/drawing/2014/main" id="{0C4D6A92-A695-9887-F395-FB1B7194D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23" y="2494852"/>
            <a:ext cx="11336332" cy="2305372"/>
          </a:xfrm>
          <a:prstGeom prst="rect">
            <a:avLst/>
          </a:prstGeom>
        </p:spPr>
      </p:pic>
      <p:sp>
        <p:nvSpPr>
          <p:cNvPr id="9" name="楕円 8">
            <a:extLst>
              <a:ext uri="{FF2B5EF4-FFF2-40B4-BE49-F238E27FC236}">
                <a16:creationId xmlns:a16="http://schemas.microsoft.com/office/drawing/2014/main" id="{3B5031E2-3D3E-F7ED-B8AD-81066AE65359}"/>
              </a:ext>
            </a:extLst>
          </p:cNvPr>
          <p:cNvSpPr/>
          <p:nvPr/>
        </p:nvSpPr>
        <p:spPr>
          <a:xfrm>
            <a:off x="7118085" y="3429000"/>
            <a:ext cx="3890573" cy="69474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0D669F-8B4B-1388-D226-BA6F1F222C40}"/>
              </a:ext>
            </a:extLst>
          </p:cNvPr>
          <p:cNvSpPr txBox="1"/>
          <p:nvPr/>
        </p:nvSpPr>
        <p:spPr>
          <a:xfrm>
            <a:off x="444840" y="4800224"/>
            <a:ext cx="96487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クレジットカード決済処理　にて　売上　になっていることを確認し　一括処理をクリック</a:t>
            </a:r>
            <a:endParaRPr lang="en-US" altLang="ja-JP" dirty="0"/>
          </a:p>
          <a:p>
            <a:r>
              <a:rPr kumimoji="1" lang="ja-JP" altLang="en-US" dirty="0"/>
              <a:t>→　請求が完了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8D2DE5E-3627-4F0C-1263-83F2F16931F0}"/>
              </a:ext>
            </a:extLst>
          </p:cNvPr>
          <p:cNvSpPr txBox="1"/>
          <p:nvPr/>
        </p:nvSpPr>
        <p:spPr>
          <a:xfrm>
            <a:off x="2408110" y="5585055"/>
            <a:ext cx="9080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発送日　に変更し検索期間を設定する</a:t>
            </a:r>
            <a:endParaRPr lang="en-US" altLang="ja-JP" dirty="0"/>
          </a:p>
          <a:p>
            <a:r>
              <a:rPr lang="ja-JP" altLang="en-US" dirty="0"/>
              <a:t>クレジットカード状態を　</a:t>
            </a:r>
            <a:r>
              <a:rPr lang="ja-JP" altLang="en-US" dirty="0">
                <a:solidFill>
                  <a:srgbClr val="FF0000"/>
                </a:solidFill>
              </a:rPr>
              <a:t>売上済</a:t>
            </a:r>
            <a:r>
              <a:rPr lang="ja-JP" altLang="en-US" dirty="0"/>
              <a:t>　にチェック</a:t>
            </a:r>
            <a:endParaRPr lang="en-US" altLang="ja-JP" dirty="0"/>
          </a:p>
          <a:p>
            <a:r>
              <a:rPr lang="ja-JP" altLang="en-US" dirty="0"/>
              <a:t>管理ステータスを　出荷完了　のみにチェック　</a:t>
            </a:r>
            <a:endParaRPr lang="en-US" altLang="ja-JP" dirty="0"/>
          </a:p>
          <a:p>
            <a:r>
              <a:rPr lang="ja-JP" altLang="en-US" dirty="0"/>
              <a:t>し　検索ボタンをクリック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AE357B-AC61-15CF-5AC5-066EB6BEBFA0}"/>
              </a:ext>
            </a:extLst>
          </p:cNvPr>
          <p:cNvSpPr txBox="1"/>
          <p:nvPr/>
        </p:nvSpPr>
        <p:spPr>
          <a:xfrm>
            <a:off x="1300114" y="600055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にもどり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C216BD5-E9EB-93EE-7FB1-F800B6726A09}"/>
              </a:ext>
            </a:extLst>
          </p:cNvPr>
          <p:cNvSpPr txBox="1"/>
          <p:nvPr/>
        </p:nvSpPr>
        <p:spPr>
          <a:xfrm>
            <a:off x="444840" y="5719876"/>
            <a:ext cx="39265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5400" b="1" dirty="0">
                <a:solidFill>
                  <a:srgbClr val="FF0000"/>
                </a:solidFill>
              </a:rPr>
              <a:t>①</a:t>
            </a: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15E17108-7EF7-D63F-C757-C4B2425FCBD5}"/>
              </a:ext>
            </a:extLst>
          </p:cNvPr>
          <p:cNvCxnSpPr/>
          <p:nvPr/>
        </p:nvCxnSpPr>
        <p:spPr>
          <a:xfrm>
            <a:off x="7602071" y="6131859"/>
            <a:ext cx="48409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7038EBA-FFDD-2EE5-ECCA-C97F3F121BCA}"/>
              </a:ext>
            </a:extLst>
          </p:cNvPr>
          <p:cNvSpPr txBox="1"/>
          <p:nvPr/>
        </p:nvSpPr>
        <p:spPr>
          <a:xfrm>
            <a:off x="8414590" y="5531694"/>
            <a:ext cx="3642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全選択し</a:t>
            </a:r>
            <a:endParaRPr lang="en-US" altLang="ja-JP" dirty="0"/>
          </a:p>
          <a:p>
            <a:r>
              <a:rPr lang="ja-JP" altLang="en-US" dirty="0"/>
              <a:t>管理ステータスを　</a:t>
            </a:r>
            <a:endParaRPr lang="en-US" altLang="ja-JP" dirty="0"/>
          </a:p>
          <a:p>
            <a:r>
              <a:rPr lang="ja-JP" altLang="en-US" dirty="0"/>
              <a:t>「処理済」　にて一括変更</a:t>
            </a:r>
          </a:p>
        </p:txBody>
      </p:sp>
    </p:spTree>
    <p:extLst>
      <p:ext uri="{BB962C8B-B14F-4D97-AF65-F5344CB8AC3E}">
        <p14:creationId xmlns:p14="http://schemas.microsoft.com/office/powerpoint/2010/main" val="456601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0AE85EC-170C-0C34-00C0-42990CBDE8B8}"/>
              </a:ext>
            </a:extLst>
          </p:cNvPr>
          <p:cNvSpPr txBox="1"/>
          <p:nvPr/>
        </p:nvSpPr>
        <p:spPr>
          <a:xfrm>
            <a:off x="344073" y="418991"/>
            <a:ext cx="6576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出荷済からの注文移動（請求書発行済へ）</a:t>
            </a:r>
          </a:p>
        </p:txBody>
      </p:sp>
      <p:pic>
        <p:nvPicPr>
          <p:cNvPr id="4" name="図 3" descr="ダイアグラム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78CA0EFA-C60F-324A-3ED7-0F2FE21FB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19" y="1254465"/>
            <a:ext cx="1209844" cy="476316"/>
          </a:xfrm>
          <a:prstGeom prst="rect">
            <a:avLst/>
          </a:prstGeom>
        </p:spPr>
      </p:pic>
      <p:pic>
        <p:nvPicPr>
          <p:cNvPr id="6" name="図 5" descr="グラフィカル ユーザー インターフェイス, テキスト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F2E9008D-B11C-033A-92AF-C6B39ADF2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402" y="1151371"/>
            <a:ext cx="1543265" cy="82879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79C399E-CB04-CAD5-2B9B-621FD4F51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806" y="1321149"/>
            <a:ext cx="809738" cy="342948"/>
          </a:xfrm>
          <a:prstGeom prst="rect">
            <a:avLst/>
          </a:prstGeom>
        </p:spPr>
      </p:pic>
      <p:pic>
        <p:nvPicPr>
          <p:cNvPr id="10" name="図 9" descr="グラフィカル ユーザー インターフェイス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94DB57D9-60DD-D054-B2C9-1292C73B1E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6649" y="73200"/>
            <a:ext cx="1771897" cy="2362530"/>
          </a:xfrm>
          <a:prstGeom prst="rect">
            <a:avLst/>
          </a:prstGeom>
        </p:spPr>
      </p:pic>
      <p:pic>
        <p:nvPicPr>
          <p:cNvPr id="12" name="図 11" descr="グラフィカル ユーザー インターフェイス&#10;&#10;AI 生成コンテンツは誤りを含む可能性があります。">
            <a:extLst>
              <a:ext uri="{FF2B5EF4-FFF2-40B4-BE49-F238E27FC236}">
                <a16:creationId xmlns:a16="http://schemas.microsoft.com/office/drawing/2014/main" id="{42A7454B-A40A-F59D-E05C-58FF0518C6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509" y="3424854"/>
            <a:ext cx="3236100" cy="3404731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AD9E707-152A-E2CD-4C56-A9A2E8C3D0C7}"/>
              </a:ext>
            </a:extLst>
          </p:cNvPr>
          <p:cNvSpPr txBox="1"/>
          <p:nvPr/>
        </p:nvSpPr>
        <p:spPr>
          <a:xfrm>
            <a:off x="578419" y="2510118"/>
            <a:ext cx="3903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</a:t>
            </a:r>
            <a:r>
              <a:rPr kumimoji="1" lang="ja-JP" altLang="en-US" dirty="0"/>
              <a:t>、受注管理　　　　　</a:t>
            </a:r>
            <a:r>
              <a:rPr kumimoji="1" lang="en-US" altLang="ja-JP" dirty="0"/>
              <a:t>2</a:t>
            </a:r>
            <a:r>
              <a:rPr kumimoji="1" lang="ja-JP" altLang="en-US" dirty="0"/>
              <a:t>、受注一覧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D2ED43A-670B-B3B7-F435-556AADD9F288}"/>
              </a:ext>
            </a:extLst>
          </p:cNvPr>
          <p:cNvSpPr txBox="1"/>
          <p:nvPr/>
        </p:nvSpPr>
        <p:spPr>
          <a:xfrm>
            <a:off x="5272690" y="2510118"/>
            <a:ext cx="239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3</a:t>
            </a:r>
            <a:r>
              <a:rPr kumimoji="1" lang="ja-JP" altLang="en-US" dirty="0"/>
              <a:t>、管理ステータスの</a:t>
            </a:r>
            <a:endParaRPr kumimoji="1" lang="en-US" altLang="ja-JP" dirty="0"/>
          </a:p>
          <a:p>
            <a:r>
              <a:rPr lang="ja-JP" altLang="en-US" dirty="0"/>
              <a:t>　出荷完了　</a:t>
            </a:r>
            <a:endParaRPr kumimoji="1" lang="ja-JP" altLang="en-US" dirty="0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7ED0CE16-BC46-D7C8-A2B6-2C04CBBB18A6}"/>
              </a:ext>
            </a:extLst>
          </p:cNvPr>
          <p:cNvSpPr/>
          <p:nvPr/>
        </p:nvSpPr>
        <p:spPr>
          <a:xfrm>
            <a:off x="8229600" y="49659"/>
            <a:ext cx="717176" cy="3693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6BB1412-B398-B3C2-FD77-A2369CC7CC0C}"/>
              </a:ext>
            </a:extLst>
          </p:cNvPr>
          <p:cNvSpPr txBox="1"/>
          <p:nvPr/>
        </p:nvSpPr>
        <p:spPr>
          <a:xfrm>
            <a:off x="8069021" y="2510118"/>
            <a:ext cx="3544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4</a:t>
            </a:r>
            <a:r>
              <a:rPr lang="ja-JP" altLang="en-US" dirty="0"/>
              <a:t>、下記に注文があるのを確認し</a:t>
            </a:r>
            <a:endParaRPr lang="en-US" altLang="ja-JP" dirty="0"/>
          </a:p>
          <a:p>
            <a:r>
              <a:rPr kumimoji="1" lang="ja-JP" altLang="en-US" dirty="0"/>
              <a:t>　　　全選択をクリック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4025B862-AAA4-08AE-7A1A-1AF450D56263}"/>
              </a:ext>
            </a:extLst>
          </p:cNvPr>
          <p:cNvSpPr/>
          <p:nvPr/>
        </p:nvSpPr>
        <p:spPr>
          <a:xfrm flipH="1" flipV="1">
            <a:off x="134666" y="3424854"/>
            <a:ext cx="887506" cy="3693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2A95014-83FE-35A4-2943-E86547F4FD8B}"/>
              </a:ext>
            </a:extLst>
          </p:cNvPr>
          <p:cNvSpPr txBox="1"/>
          <p:nvPr/>
        </p:nvSpPr>
        <p:spPr>
          <a:xfrm>
            <a:off x="3801034" y="4043701"/>
            <a:ext cx="318548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5</a:t>
            </a:r>
            <a:r>
              <a:rPr lang="ja-JP" altLang="en-US" dirty="0"/>
              <a:t>、一括処理　をクリック</a:t>
            </a:r>
            <a:endParaRPr lang="en-US" altLang="ja-JP" dirty="0"/>
          </a:p>
          <a:p>
            <a:r>
              <a:rPr kumimoji="1" lang="en-US" altLang="ja-JP" dirty="0"/>
              <a:t>6</a:t>
            </a:r>
            <a:r>
              <a:rPr kumimoji="1" lang="ja-JP" altLang="en-US" dirty="0"/>
              <a:t>、管理ステータスで　</a:t>
            </a:r>
            <a:endParaRPr kumimoji="1" lang="en-US" altLang="ja-JP" dirty="0"/>
          </a:p>
          <a:p>
            <a:r>
              <a:rPr lang="ja-JP" altLang="en-US" dirty="0"/>
              <a:t>　　</a:t>
            </a:r>
            <a:r>
              <a:rPr kumimoji="1" lang="ja-JP" altLang="en-US" dirty="0"/>
              <a:t>★請求書発行済　を</a:t>
            </a:r>
            <a:r>
              <a:rPr lang="ja-JP" altLang="en-US" dirty="0"/>
              <a:t>選択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7</a:t>
            </a:r>
            <a:r>
              <a:rPr lang="ja-JP" altLang="en-US" dirty="0"/>
              <a:t>、一括変更　をクリック</a:t>
            </a:r>
            <a:endParaRPr lang="en-US" altLang="ja-JP" dirty="0"/>
          </a:p>
          <a:p>
            <a:endParaRPr kumimoji="1" lang="en-US" altLang="ja-JP" dirty="0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E0F7A260-DF2E-D6C6-FCD3-6FA40B2DF199}"/>
              </a:ext>
            </a:extLst>
          </p:cNvPr>
          <p:cNvSpPr/>
          <p:nvPr/>
        </p:nvSpPr>
        <p:spPr>
          <a:xfrm flipH="1" flipV="1">
            <a:off x="344073" y="6488668"/>
            <a:ext cx="887506" cy="3693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8A786685-5CDA-7674-9D3E-F7440AF89110}"/>
              </a:ext>
            </a:extLst>
          </p:cNvPr>
          <p:cNvSpPr/>
          <p:nvPr/>
        </p:nvSpPr>
        <p:spPr>
          <a:xfrm flipH="1">
            <a:off x="2195879" y="3912822"/>
            <a:ext cx="887506" cy="3693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202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B6963D3-81E9-A5F2-A79A-9115E0996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3" y="569464"/>
            <a:ext cx="2295845" cy="105742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4798D95-3E97-AC44-0AFA-37ED0AD19340}"/>
              </a:ext>
            </a:extLst>
          </p:cNvPr>
          <p:cNvSpPr txBox="1"/>
          <p:nvPr/>
        </p:nvSpPr>
        <p:spPr>
          <a:xfrm>
            <a:off x="2994212" y="913509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確認ボタンをクリック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5DF5D14-787C-16B7-33F6-A421DEFC7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712" y="1874714"/>
            <a:ext cx="2178281" cy="74297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95251AB-4084-3CAD-AD4C-F8514887DB3B}"/>
              </a:ext>
            </a:extLst>
          </p:cNvPr>
          <p:cNvSpPr txBox="1"/>
          <p:nvPr/>
        </p:nvSpPr>
        <p:spPr>
          <a:xfrm>
            <a:off x="2994212" y="2238329"/>
            <a:ext cx="826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次ページで送信するメールを確認し下部の送信ボタンをクリックする事で送信</a:t>
            </a:r>
          </a:p>
        </p:txBody>
      </p:sp>
    </p:spTree>
    <p:extLst>
      <p:ext uri="{BB962C8B-B14F-4D97-AF65-F5344CB8AC3E}">
        <p14:creationId xmlns:p14="http://schemas.microsoft.com/office/powerpoint/2010/main" val="3187711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153EB8-01CE-19CF-BAEE-A3825C96F22A}"/>
              </a:ext>
            </a:extLst>
          </p:cNvPr>
          <p:cNvSpPr txBox="1"/>
          <p:nvPr/>
        </p:nvSpPr>
        <p:spPr>
          <a:xfrm>
            <a:off x="344073" y="418991"/>
            <a:ext cx="6576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顧客への問合せメールの送信方法　　★現状使用無し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7FABF7D-CCD4-9176-F661-CB1FF880BFC6}"/>
              </a:ext>
            </a:extLst>
          </p:cNvPr>
          <p:cNvGrpSpPr/>
          <p:nvPr/>
        </p:nvGrpSpPr>
        <p:grpSpPr>
          <a:xfrm>
            <a:off x="0" y="818080"/>
            <a:ext cx="12192000" cy="1392447"/>
            <a:chOff x="0" y="818080"/>
            <a:chExt cx="12192000" cy="1392447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A6624860-6105-D21D-91FF-F7841C7BCB9A}"/>
                </a:ext>
              </a:extLst>
            </p:cNvPr>
            <p:cNvGrpSpPr/>
            <p:nvPr/>
          </p:nvGrpSpPr>
          <p:grpSpPr>
            <a:xfrm>
              <a:off x="0" y="818080"/>
              <a:ext cx="12192000" cy="1392447"/>
              <a:chOff x="0" y="818080"/>
              <a:chExt cx="12192000" cy="1392447"/>
            </a:xfrm>
          </p:grpSpPr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EE14F0F6-1AF4-7341-A384-CAE0640E80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818080"/>
                <a:ext cx="12192000" cy="1392447"/>
              </a:xfrm>
              <a:prstGeom prst="rect">
                <a:avLst/>
              </a:prstGeom>
            </p:spPr>
          </p:pic>
          <p:sp>
            <p:nvSpPr>
              <p:cNvPr id="5" name="楕円 4">
                <a:extLst>
                  <a:ext uri="{FF2B5EF4-FFF2-40B4-BE49-F238E27FC236}">
                    <a16:creationId xmlns:a16="http://schemas.microsoft.com/office/drawing/2014/main" id="{7B80F650-6BF6-46E3-3A86-AD4396C07CBD}"/>
                  </a:ext>
                </a:extLst>
              </p:cNvPr>
              <p:cNvSpPr/>
              <p:nvPr/>
            </p:nvSpPr>
            <p:spPr>
              <a:xfrm>
                <a:off x="9419242" y="818080"/>
                <a:ext cx="1374264" cy="308429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" name="楕円 5">
              <a:extLst>
                <a:ext uri="{FF2B5EF4-FFF2-40B4-BE49-F238E27FC236}">
                  <a16:creationId xmlns:a16="http://schemas.microsoft.com/office/drawing/2014/main" id="{2C6C7A3C-7C10-BF21-3D2A-71B21085D8FF}"/>
                </a:ext>
              </a:extLst>
            </p:cNvPr>
            <p:cNvSpPr/>
            <p:nvPr/>
          </p:nvSpPr>
          <p:spPr>
            <a:xfrm>
              <a:off x="0" y="1703091"/>
              <a:ext cx="1374264" cy="308429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AD828FB-63F6-9873-97B4-4F72F40F495D}"/>
              </a:ext>
            </a:extLst>
          </p:cNvPr>
          <p:cNvSpPr txBox="1"/>
          <p:nvPr/>
        </p:nvSpPr>
        <p:spPr>
          <a:xfrm>
            <a:off x="344073" y="2304397"/>
            <a:ext cx="9530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注文詳細より　メール送信</a:t>
            </a:r>
            <a:r>
              <a:rPr kumimoji="1" lang="en-US" altLang="ja-JP" dirty="0"/>
              <a:t>/</a:t>
            </a:r>
            <a:r>
              <a:rPr kumimoji="1" lang="ja-JP" altLang="en-US" dirty="0"/>
              <a:t>履歴　のタブをクリック　→　メールを作成する　をクリック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F328C720-2456-C678-DDFE-DDF5550788C4}"/>
              </a:ext>
            </a:extLst>
          </p:cNvPr>
          <p:cNvGrpSpPr/>
          <p:nvPr/>
        </p:nvGrpSpPr>
        <p:grpSpPr>
          <a:xfrm>
            <a:off x="188259" y="2619303"/>
            <a:ext cx="3975872" cy="1076475"/>
            <a:chOff x="188259" y="2619303"/>
            <a:chExt cx="3975872" cy="1076475"/>
          </a:xfrm>
        </p:grpSpPr>
        <p:pic>
          <p:nvPicPr>
            <p:cNvPr id="9" name="図 8" descr="テキスト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09731D6F-2528-12E6-BD20-3E6FB78ED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073" y="2619303"/>
              <a:ext cx="3820058" cy="1076475"/>
            </a:xfrm>
            <a:prstGeom prst="rect">
              <a:avLst/>
            </a:prstGeom>
          </p:spPr>
        </p:pic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95BAF3C2-343C-3EC3-3E7F-2C97AB7E3CF3}"/>
                </a:ext>
              </a:extLst>
            </p:cNvPr>
            <p:cNvSpPr/>
            <p:nvPr/>
          </p:nvSpPr>
          <p:spPr>
            <a:xfrm>
              <a:off x="188259" y="3157348"/>
              <a:ext cx="2214282" cy="369332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8DE8897-523B-9C8C-CE5E-8912C1D28FA0}"/>
              </a:ext>
            </a:extLst>
          </p:cNvPr>
          <p:cNvSpPr txBox="1"/>
          <p:nvPr/>
        </p:nvSpPr>
        <p:spPr>
          <a:xfrm>
            <a:off x="188259" y="3825633"/>
            <a:ext cx="6878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テンプレートを利用する　から　注文内容問合せメール　を選択</a:t>
            </a:r>
            <a:endParaRPr kumimoji="1" lang="en-US" altLang="ja-JP" dirty="0"/>
          </a:p>
        </p:txBody>
      </p:sp>
      <p:pic>
        <p:nvPicPr>
          <p:cNvPr id="13" name="図 12" descr="テキスト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A5E9153B-DC14-12B0-C4CB-BDF62D29F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59" y="4446810"/>
            <a:ext cx="7717705" cy="2121600"/>
          </a:xfrm>
          <a:prstGeom prst="rect">
            <a:avLst/>
          </a:prstGeom>
        </p:spPr>
      </p:pic>
      <p:sp>
        <p:nvSpPr>
          <p:cNvPr id="18" name="楕円 17">
            <a:extLst>
              <a:ext uri="{FF2B5EF4-FFF2-40B4-BE49-F238E27FC236}">
                <a16:creationId xmlns:a16="http://schemas.microsoft.com/office/drawing/2014/main" id="{972E3B9F-4582-FA28-67DD-153A9B868ED9}"/>
              </a:ext>
            </a:extLst>
          </p:cNvPr>
          <p:cNvSpPr/>
          <p:nvPr/>
        </p:nvSpPr>
        <p:spPr>
          <a:xfrm>
            <a:off x="2789867" y="5563717"/>
            <a:ext cx="2248298" cy="476203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EB9ADAA-E648-CD3E-8CC8-96B00B9834B5}"/>
              </a:ext>
            </a:extLst>
          </p:cNvPr>
          <p:cNvSpPr txBox="1"/>
          <p:nvPr/>
        </p:nvSpPr>
        <p:spPr>
          <a:xfrm>
            <a:off x="8408894" y="4948518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本文のを　削除し　質問内容を</a:t>
            </a:r>
            <a:endParaRPr kumimoji="1" lang="en-US" altLang="ja-JP" dirty="0"/>
          </a:p>
          <a:p>
            <a:r>
              <a:rPr lang="ja-JP" altLang="en-US" dirty="0"/>
              <a:t>入力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69241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5908</TotalTime>
  <Words>445</Words>
  <Application>Microsoft Office PowerPoint</Application>
  <PresentationFormat>ワイド画面</PresentationFormat>
  <Paragraphs>64</Paragraphs>
  <Slides>10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游ゴシック</vt:lpstr>
      <vt:lpstr>游ゴシック Light</vt:lpstr>
      <vt:lpstr>Arial</vt:lpstr>
      <vt:lpstr>Office テーマ</vt:lpstr>
      <vt:lpstr>はせがわ　サイト説明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倉澤 康隆</dc:creator>
  <cp:lastModifiedBy>倉澤 康隆</cp:lastModifiedBy>
  <cp:revision>9</cp:revision>
  <dcterms:created xsi:type="dcterms:W3CDTF">2026-02-17T08:18:16Z</dcterms:created>
  <dcterms:modified xsi:type="dcterms:W3CDTF">2026-03-03T00:34:56Z</dcterms:modified>
</cp:coreProperties>
</file>